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82213" cy="75565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16" y="-96"/>
      </p:cViewPr>
      <p:guideLst>
        <p:guide orient="horz" pos="238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a6hjq.qrz.ru/text/rpi3.htm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legram.me/echolink" TargetMode="External"/><Relationship Id="rId2" Type="http://schemas.openxmlformats.org/officeDocument/2006/relationships/hyperlink" Target="https://icq.com/chat/AoLC8fwE1-50RNOAKG4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ua6hjq.qrz.ru/" TargetMode="External"/><Relationship Id="rId4" Type="http://schemas.openxmlformats.org/officeDocument/2006/relationships/hyperlink" Target="http://rlsk.ucoz.r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m0sv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528" y="3511296"/>
            <a:ext cx="3395472" cy="3261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70760" y="880872"/>
            <a:ext cx="6513576" cy="1905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95400" indent="0">
              <a:spcAft>
                <a:spcPts val="1260"/>
              </a:spcAft>
            </a:pPr>
            <a:r>
              <a:rPr lang="en-US" sz="5200" spc="-50">
                <a:solidFill>
                  <a:srgbClr val="800000"/>
                </a:solidFill>
                <a:latin typeface="Arial Unicode MS"/>
              </a:rPr>
              <a:t>SVXLINK</a:t>
            </a:r>
          </a:p>
          <a:p>
            <a:pPr marR="800100" indent="0">
              <a:lnSpc>
                <a:spcPts val="4896"/>
              </a:lnSpc>
            </a:pPr>
            <a:r>
              <a:rPr lang="ru" sz="4400">
                <a:latin typeface="Arial Unicode MS"/>
              </a:rPr>
              <a:t>голосовая платформа для радиолюбителей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208" y="4041648"/>
            <a:ext cx="2514600" cy="1139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700" indent="0">
              <a:spcAft>
                <a:spcPts val="630"/>
              </a:spcAft>
            </a:pPr>
            <a:r>
              <a:rPr lang="en-US" sz="3100">
                <a:solidFill>
                  <a:srgbClr val="A80000"/>
                </a:solidFill>
                <a:latin typeface="Arial Unicode MS"/>
              </a:rPr>
              <a:t>UA6HJQ</a:t>
            </a:r>
          </a:p>
          <a:p>
            <a:pPr marL="12700" indent="0">
              <a:spcAft>
                <a:spcPts val="630"/>
              </a:spcAft>
            </a:pPr>
            <a:r>
              <a:rPr lang="ru" sz="2600">
                <a:solidFill>
                  <a:srgbClr val="A80000"/>
                </a:solidFill>
                <a:latin typeface="Arial Unicode MS"/>
              </a:rPr>
              <a:t>Игорь</a:t>
            </a:r>
          </a:p>
          <a:p>
            <a:pPr marL="12700" indent="0"/>
            <a:r>
              <a:rPr lang="ru" sz="2600">
                <a:solidFill>
                  <a:srgbClr val="A80000"/>
                </a:solidFill>
                <a:latin typeface="Arial Unicode MS"/>
              </a:rPr>
              <a:t>Майкоп </a:t>
            </a:r>
            <a:r>
              <a:rPr lang="ru" sz="2600" spc="-150">
                <a:solidFill>
                  <a:srgbClr val="A80000"/>
                </a:solidFill>
                <a:latin typeface="Arial Unicode MS"/>
              </a:rPr>
              <a:t>2017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36720" y="6894576"/>
            <a:ext cx="1609344" cy="1950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en-US" sz="1300">
                <a:latin typeface="Times New Roman"/>
              </a:rPr>
              <a:t>UA6HJQ </a:t>
            </a:r>
            <a:r>
              <a:rPr lang="ru" sz="1300">
                <a:latin typeface="Times New Roman"/>
              </a:rPr>
              <a:t>18.08.2017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03664" y="6931152"/>
            <a:ext cx="60960" cy="1158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ru" sz="1300">
                <a:latin typeface="Times New Roman"/>
              </a:rPr>
              <a:t>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7672" y="704088"/>
            <a:ext cx="6998208" cy="557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4400">
                <a:latin typeface="Arial Unicode MS"/>
              </a:rPr>
              <a:t>Конфигурация </a:t>
            </a:r>
            <a:r>
              <a:rPr lang="en-US" sz="4400">
                <a:latin typeface="Arial Unicode MS"/>
              </a:rPr>
              <a:t>SVXLINK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363456" y="6900672"/>
            <a:ext cx="222504" cy="1645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ru" sz="1300">
                <a:latin typeface="Times New Roman"/>
              </a:rPr>
              <a:t>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5" y="1618011"/>
            <a:ext cx="8496944" cy="525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4376" y="521208"/>
            <a:ext cx="7650480" cy="935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041400" indent="0">
              <a:spcAft>
                <a:spcPts val="840"/>
              </a:spcAft>
            </a:pPr>
            <a:r>
              <a:rPr lang="ru" sz="4400">
                <a:latin typeface="Arial Unicode MS"/>
              </a:rPr>
              <a:t>Скрипт от </a:t>
            </a:r>
            <a:r>
              <a:rPr lang="en-US" sz="4400">
                <a:latin typeface="Arial Unicode MS"/>
              </a:rPr>
              <a:t>UA6HJQ</a:t>
            </a:r>
          </a:p>
          <a:p>
            <a:pPr marL="1041400" indent="0">
              <a:spcAft>
                <a:spcPts val="2940"/>
              </a:spcAft>
            </a:pPr>
            <a:r>
              <a:rPr lang="ru" sz="2600">
                <a:latin typeface="Arial Unicode MS"/>
              </a:rPr>
              <a:t>для быстрой настройки </a:t>
            </a:r>
            <a:r>
              <a:rPr lang="en-US" sz="2600">
                <a:latin typeface="Arial Unicode MS"/>
              </a:rPr>
              <a:t>svxlink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84376" y="6370320"/>
            <a:ext cx="7650480" cy="725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39700" indent="0">
              <a:spcBef>
                <a:spcPts val="1890"/>
              </a:spcBef>
              <a:spcAft>
                <a:spcPts val="1260"/>
              </a:spcAft>
            </a:pPr>
            <a:r>
              <a:rPr lang="en-US" sz="2600">
                <a:latin typeface="Arial Unicode MS"/>
                <a:hlinkClick r:id="rId2"/>
              </a:rPr>
              <a:t>http://ua6hjq.qrz.ru/text/rpi3.htm</a:t>
            </a:r>
          </a:p>
          <a:p>
            <a:pPr marL="2806700" indent="0"/>
            <a:r>
              <a:rPr lang="en-US" sz="1100" spc="50">
                <a:latin typeface="Times New Roman"/>
              </a:rPr>
              <a:t>UA6HJQ </a:t>
            </a:r>
            <a:r>
              <a:rPr lang="ru" sz="1100" spc="50">
                <a:latin typeface="Times New Roman"/>
              </a:rPr>
              <a:t>18.08.2017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344613"/>
            <a:ext cx="846772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3416" y="762000"/>
            <a:ext cx="7802880" cy="4145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en-US" sz="3100">
                <a:solidFill>
                  <a:srgbClr val="800000"/>
                </a:solidFill>
                <a:latin typeface="Arial Unicode MS"/>
              </a:rPr>
              <a:t>Echolink </a:t>
            </a:r>
            <a:r>
              <a:rPr lang="ru" sz="3100">
                <a:latin typeface="Arial Unicode MS"/>
              </a:rPr>
              <a:t>узлы в Ставропольском крае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363456" y="6906768"/>
            <a:ext cx="219456" cy="152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indent="0"/>
            <a:r>
              <a:rPr lang="ru" sz="1100" spc="50">
                <a:latin typeface="Times New Roman"/>
              </a:rPr>
              <a:t>12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16" y="1438089"/>
            <a:ext cx="7386390" cy="555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936" y="704088"/>
            <a:ext cx="8997696" cy="557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828800" indent="0">
              <a:spcAft>
                <a:spcPts val="3780"/>
              </a:spcAft>
            </a:pPr>
            <a:r>
              <a:rPr lang="en-US" sz="4400">
                <a:solidFill>
                  <a:srgbClr val="800000"/>
                </a:solidFill>
                <a:latin typeface="Arial Unicode MS"/>
              </a:rPr>
              <a:t>Echolink </a:t>
            </a:r>
            <a:r>
              <a:rPr lang="ru" sz="4400">
                <a:latin typeface="Arial Unicode MS"/>
              </a:rPr>
              <a:t>узлы в </a:t>
            </a:r>
            <a:r>
              <a:rPr lang="en-US" sz="4400" spc="100">
                <a:latin typeface="Arial Unicode MS"/>
              </a:rPr>
              <a:t>R7H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0936" y="1834896"/>
            <a:ext cx="8997696" cy="35631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4968"/>
              </a:lnSpc>
              <a:spcBef>
                <a:spcPts val="3780"/>
              </a:spcBef>
            </a:pPr>
            <a:r>
              <a:rPr lang="ru" sz="3100">
                <a:latin typeface="Arial Unicode MS"/>
              </a:rPr>
              <a:t>• </a:t>
            </a:r>
            <a:r>
              <a:rPr lang="en-US" sz="3100">
                <a:latin typeface="Arial Unicode MS"/>
              </a:rPr>
              <a:t>RG6G-L </a:t>
            </a:r>
            <a:r>
              <a:rPr lang="ru" sz="3100">
                <a:latin typeface="Arial Unicode MS"/>
              </a:rPr>
              <a:t>144.675 </a:t>
            </a:r>
            <a:r>
              <a:rPr lang="en-US" sz="3100">
                <a:latin typeface="Arial Unicode MS"/>
              </a:rPr>
              <a:t>CTCSS </a:t>
            </a:r>
            <a:r>
              <a:rPr lang="ru" sz="3100">
                <a:latin typeface="Arial Unicode MS"/>
              </a:rPr>
              <a:t>88.5 Ставрополь</a:t>
            </a:r>
          </a:p>
          <a:p>
            <a:pPr indent="0">
              <a:lnSpc>
                <a:spcPts val="4968"/>
              </a:lnSpc>
            </a:pPr>
            <a:r>
              <a:rPr lang="ru" sz="3100">
                <a:latin typeface="Arial Unicode MS"/>
              </a:rPr>
              <a:t>• </a:t>
            </a:r>
            <a:r>
              <a:rPr lang="en-US" sz="3100">
                <a:latin typeface="Arial Unicode MS"/>
              </a:rPr>
              <a:t>RW6HLS-L </a:t>
            </a:r>
            <a:r>
              <a:rPr lang="ru" sz="3100">
                <a:latin typeface="Arial Unicode MS"/>
              </a:rPr>
              <a:t>145.275 Невинномысск</a:t>
            </a:r>
          </a:p>
          <a:p>
            <a:pPr indent="0">
              <a:lnSpc>
                <a:spcPts val="4968"/>
              </a:lnSpc>
            </a:pPr>
            <a:r>
              <a:rPr lang="ru" sz="3100">
                <a:latin typeface="Arial Unicode MS"/>
              </a:rPr>
              <a:t>• </a:t>
            </a:r>
            <a:r>
              <a:rPr lang="en-US" sz="3100">
                <a:latin typeface="Arial Unicode MS"/>
              </a:rPr>
              <a:t>RA6FIF-L </a:t>
            </a:r>
            <a:r>
              <a:rPr lang="ru" sz="3100">
                <a:latin typeface="Arial Unicode MS"/>
              </a:rPr>
              <a:t>145.300 село Северное</a:t>
            </a:r>
          </a:p>
          <a:p>
            <a:pPr indent="0">
              <a:lnSpc>
                <a:spcPts val="4968"/>
              </a:lnSpc>
            </a:pPr>
            <a:r>
              <a:rPr lang="ru" sz="3100">
                <a:latin typeface="Arial Unicode MS"/>
              </a:rPr>
              <a:t>• </a:t>
            </a:r>
            <a:r>
              <a:rPr lang="en-US" sz="3100">
                <a:latin typeface="Arial Unicode MS"/>
              </a:rPr>
              <a:t>UC7G-L </a:t>
            </a:r>
            <a:r>
              <a:rPr lang="ru" sz="3100">
                <a:latin typeface="Arial Unicode MS"/>
              </a:rPr>
              <a:t>145.350 Пятигорск</a:t>
            </a:r>
          </a:p>
          <a:p>
            <a:pPr indent="0">
              <a:lnSpc>
                <a:spcPts val="4968"/>
              </a:lnSpc>
            </a:pPr>
            <a:r>
              <a:rPr lang="ru" sz="3100">
                <a:latin typeface="Arial Unicode MS"/>
              </a:rPr>
              <a:t>• </a:t>
            </a:r>
            <a:r>
              <a:rPr lang="en-US" sz="3100">
                <a:latin typeface="Arial Unicode MS"/>
              </a:rPr>
              <a:t>UB6HMP-L </a:t>
            </a:r>
            <a:r>
              <a:rPr lang="ru" sz="3100">
                <a:latin typeface="Arial Unicode MS"/>
              </a:rPr>
              <a:t>145.400 </a:t>
            </a:r>
            <a:r>
              <a:rPr lang="en-US" sz="3100">
                <a:latin typeface="Arial Unicode MS"/>
              </a:rPr>
              <a:t>CTCSS </a:t>
            </a:r>
            <a:r>
              <a:rPr lang="ru" sz="3100">
                <a:latin typeface="Arial Unicode MS"/>
              </a:rPr>
              <a:t>88.5 Ессентуки</a:t>
            </a:r>
          </a:p>
          <a:p>
            <a:pPr indent="0">
              <a:lnSpc>
                <a:spcPts val="4968"/>
              </a:lnSpc>
            </a:pPr>
            <a:r>
              <a:rPr lang="ru" sz="3100">
                <a:latin typeface="Arial Unicode MS"/>
              </a:rPr>
              <a:t>• </a:t>
            </a:r>
            <a:r>
              <a:rPr lang="en-US" sz="3100">
                <a:latin typeface="Arial Unicode MS"/>
              </a:rPr>
              <a:t>RN6HHG-L </a:t>
            </a:r>
            <a:r>
              <a:rPr lang="ru" sz="3100">
                <a:latin typeface="Arial Unicode MS"/>
              </a:rPr>
              <a:t>145.250 Кисловодск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67200" y="6909816"/>
            <a:ext cx="5318760" cy="1859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en-US" sz="1300">
                <a:latin typeface="Times New Roman"/>
              </a:rPr>
              <a:t>UA6HJQ </a:t>
            </a:r>
            <a:r>
              <a:rPr lang="ru" sz="1300">
                <a:latin typeface="Times New Roman"/>
              </a:rPr>
              <a:t>18.08.2017 13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936" y="704088"/>
            <a:ext cx="8394192" cy="557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31900" indent="0">
              <a:spcAft>
                <a:spcPts val="3780"/>
              </a:spcAft>
            </a:pPr>
            <a:r>
              <a:rPr lang="ru" sz="4400">
                <a:latin typeface="Arial Unicode MS"/>
              </a:rPr>
              <a:t>Моды </a:t>
            </a:r>
            <a:r>
              <a:rPr lang="en-US" sz="4400">
                <a:latin typeface="Arial Unicode MS"/>
              </a:rPr>
              <a:t>Echolink </a:t>
            </a:r>
            <a:r>
              <a:rPr lang="ru" sz="4400">
                <a:latin typeface="Arial Unicode MS"/>
              </a:rPr>
              <a:t>программ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0936" y="1825752"/>
            <a:ext cx="8394192" cy="29443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Bef>
                <a:spcPts val="3780"/>
              </a:spcBef>
              <a:spcAft>
                <a:spcPts val="1680"/>
              </a:spcAft>
            </a:pPr>
            <a:r>
              <a:rPr lang="ru" sz="3100" dirty="0">
                <a:latin typeface="Arial Unicode MS"/>
              </a:rPr>
              <a:t>• </a:t>
            </a:r>
            <a:r>
              <a:rPr lang="en-US" sz="3100" dirty="0">
                <a:latin typeface="Arial Unicode MS"/>
              </a:rPr>
              <a:t>EchoLink149mod </a:t>
            </a:r>
            <a:r>
              <a:rPr lang="ru" sz="3100" dirty="0">
                <a:latin typeface="Arial Unicode MS"/>
              </a:rPr>
              <a:t>для </a:t>
            </a:r>
            <a:r>
              <a:rPr lang="en-US" sz="3100" dirty="0">
                <a:latin typeface="Arial Unicode MS"/>
              </a:rPr>
              <a:t>Android</a:t>
            </a:r>
          </a:p>
          <a:p>
            <a:pPr indent="0">
              <a:spcAft>
                <a:spcPts val="5040"/>
              </a:spcAft>
            </a:pPr>
            <a:r>
              <a:rPr lang="ru" sz="3100" dirty="0">
                <a:latin typeface="Arial Unicode MS"/>
              </a:rPr>
              <a:t>• </a:t>
            </a:r>
            <a:r>
              <a:rPr lang="en-US" sz="3100" dirty="0">
                <a:latin typeface="Arial Unicode MS"/>
              </a:rPr>
              <a:t>EchoLink20908portable.7z</a:t>
            </a:r>
          </a:p>
          <a:p>
            <a:pPr marL="317500" marR="393700" indent="0">
              <a:lnSpc>
                <a:spcPts val="5016"/>
              </a:lnSpc>
            </a:pPr>
            <a:r>
              <a:rPr lang="ru" sz="3100" dirty="0">
                <a:latin typeface="Arial Unicode MS"/>
              </a:rPr>
              <a:t>Скачать с сайта: </a:t>
            </a:r>
            <a:r>
              <a:rPr lang="en-US" sz="3100" dirty="0">
                <a:solidFill>
                  <a:srgbClr val="800000"/>
                </a:solidFill>
                <a:latin typeface="Arial Unicode MS"/>
              </a:rPr>
              <a:t>ua6hjq.qrz.ru </a:t>
            </a:r>
            <a:r>
              <a:rPr lang="ru" sz="3100" dirty="0">
                <a:latin typeface="Arial Unicode MS"/>
              </a:rPr>
              <a:t>Обсудить в группе: </a:t>
            </a:r>
            <a:r>
              <a:rPr lang="en-US" sz="3100" dirty="0" smtClean="0">
                <a:solidFill>
                  <a:srgbClr val="800000"/>
                </a:solidFill>
                <a:latin typeface="Arial Unicode MS"/>
              </a:rPr>
              <a:t>telegram.me/</a:t>
            </a:r>
            <a:r>
              <a:rPr lang="en-US" sz="3100" dirty="0" err="1" smtClean="0">
                <a:solidFill>
                  <a:srgbClr val="800000"/>
                </a:solidFill>
                <a:latin typeface="Arial Unicode MS"/>
              </a:rPr>
              <a:t>echolink</a:t>
            </a:r>
            <a:r>
              <a:rPr lang="en-US" sz="3100" dirty="0" smtClean="0">
                <a:solidFill>
                  <a:srgbClr val="800000"/>
                </a:solidFill>
                <a:latin typeface="Arial Unicode MS"/>
              </a:rPr>
              <a:t> </a:t>
            </a:r>
            <a:endParaRPr lang="en-US" sz="3100" dirty="0">
              <a:solidFill>
                <a:srgbClr val="800000"/>
              </a:solidFill>
              <a:latin typeface="Arial Unicode M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7200" y="6909816"/>
            <a:ext cx="1548384" cy="1859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en-US" sz="1300">
                <a:latin typeface="Times New Roman"/>
              </a:rPr>
              <a:t>UA6HJQ 18.08.2017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93936" y="6912864"/>
            <a:ext cx="195072" cy="152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en-US" sz="1300">
                <a:latin typeface="Times New Roman"/>
              </a:rPr>
              <a:t>14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936" y="719328"/>
            <a:ext cx="9265920" cy="2727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441700" indent="0">
              <a:spcAft>
                <a:spcPts val="2100"/>
              </a:spcAft>
            </a:pPr>
            <a:r>
              <a:rPr lang="ru" sz="4400">
                <a:latin typeface="Arial Unicode MS"/>
              </a:rPr>
              <a:t>Ссылки</a:t>
            </a:r>
          </a:p>
          <a:p>
            <a:pPr marL="368300" marR="622300" indent="-368300">
              <a:lnSpc>
                <a:spcPts val="3528"/>
              </a:lnSpc>
              <a:spcAft>
                <a:spcPts val="840"/>
              </a:spcAft>
            </a:pPr>
            <a:r>
              <a:rPr lang="ru" sz="3100">
                <a:latin typeface="Arial Unicode MS"/>
              </a:rPr>
              <a:t>• </a:t>
            </a:r>
            <a:r>
              <a:rPr lang="ru" sz="3100">
                <a:solidFill>
                  <a:srgbClr val="800000"/>
                </a:solidFill>
                <a:latin typeface="Arial Unicode MS"/>
              </a:rPr>
              <a:t>Группа в </a:t>
            </a:r>
            <a:r>
              <a:rPr lang="en-US" sz="3100">
                <a:solidFill>
                  <a:srgbClr val="800000"/>
                </a:solidFill>
                <a:latin typeface="Arial Unicode MS"/>
              </a:rPr>
              <a:t>ICQ: </a:t>
            </a:r>
            <a:r>
              <a:rPr lang="en-US" sz="3100">
                <a:latin typeface="Arial Unicode MS"/>
                <a:hlinkClick r:id="rId2"/>
              </a:rPr>
              <a:t>https://icq.com/chat/AoLC8fwE1-50RNOAKG4</a:t>
            </a:r>
          </a:p>
          <a:p>
            <a:pPr marL="368300" marR="622300" indent="-368300">
              <a:lnSpc>
                <a:spcPts val="3552"/>
              </a:lnSpc>
              <a:spcAft>
                <a:spcPts val="4200"/>
              </a:spcAft>
            </a:pPr>
            <a:r>
              <a:rPr lang="ru" sz="3100">
                <a:latin typeface="Arial Unicode MS"/>
              </a:rPr>
              <a:t>• </a:t>
            </a:r>
            <a:r>
              <a:rPr lang="ru" sz="3100">
                <a:solidFill>
                  <a:srgbClr val="800000"/>
                </a:solidFill>
                <a:latin typeface="Arial Unicode MS"/>
              </a:rPr>
              <a:t>Группа в </a:t>
            </a:r>
            <a:r>
              <a:rPr lang="en-US" sz="3100">
                <a:solidFill>
                  <a:srgbClr val="800000"/>
                </a:solidFill>
                <a:latin typeface="Arial Unicode MS"/>
              </a:rPr>
              <a:t>Telegram: </a:t>
            </a:r>
            <a:r>
              <a:rPr lang="en-US" sz="3100">
                <a:latin typeface="Arial Unicode MS"/>
                <a:hlinkClick r:id="rId3"/>
              </a:rPr>
              <a:t>https://telegram.me/echolink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0936" y="4288536"/>
            <a:ext cx="9265920" cy="8778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8300" marR="393700" indent="-368300">
              <a:lnSpc>
                <a:spcPts val="3576"/>
              </a:lnSpc>
              <a:spcBef>
                <a:spcPts val="4200"/>
              </a:spcBef>
              <a:spcAft>
                <a:spcPts val="4200"/>
              </a:spcAft>
            </a:pPr>
            <a:r>
              <a:rPr lang="ru" sz="3100">
                <a:latin typeface="Arial Unicode MS"/>
              </a:rPr>
              <a:t>• </a:t>
            </a:r>
            <a:r>
              <a:rPr lang="ru" sz="3100">
                <a:solidFill>
                  <a:srgbClr val="800000"/>
                </a:solidFill>
                <a:latin typeface="Arial Unicode MS"/>
              </a:rPr>
              <a:t>Сайт радиолюбителей Ставропольского края </a:t>
            </a:r>
            <a:r>
              <a:rPr lang="en-US" sz="3100">
                <a:solidFill>
                  <a:srgbClr val="000080"/>
                </a:solidFill>
                <a:latin typeface="Arial Unicode MS"/>
                <a:hlinkClick r:id="rId4"/>
              </a:rPr>
              <a:t>http://rlsk.ucoz.ru/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0936" y="6007608"/>
            <a:ext cx="9265920" cy="4236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8300" indent="-368300">
              <a:spcBef>
                <a:spcPts val="4200"/>
              </a:spcBef>
            </a:pPr>
            <a:r>
              <a:rPr lang="ru" sz="3100">
                <a:latin typeface="Arial Unicode MS"/>
              </a:rPr>
              <a:t>• </a:t>
            </a:r>
            <a:r>
              <a:rPr lang="ru" sz="3100">
                <a:solidFill>
                  <a:srgbClr val="800000"/>
                </a:solidFill>
                <a:latin typeface="Arial Unicode MS"/>
              </a:rPr>
              <a:t>Сайт </a:t>
            </a:r>
            <a:r>
              <a:rPr lang="en-US" sz="3100">
                <a:solidFill>
                  <a:srgbClr val="800000"/>
                </a:solidFill>
                <a:latin typeface="Arial Unicode MS"/>
              </a:rPr>
              <a:t>UA6HJQ: </a:t>
            </a:r>
            <a:r>
              <a:rPr lang="en-US" sz="3100">
                <a:latin typeface="Arial Unicode MS"/>
                <a:hlinkClick r:id="rId5"/>
              </a:rPr>
              <a:t>http://ua6hjq.qrz.ru/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7200" y="6909816"/>
            <a:ext cx="1548384" cy="1859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en-US" sz="1300">
                <a:latin typeface="Times New Roman"/>
              </a:rPr>
              <a:t>UA6HJQ </a:t>
            </a:r>
            <a:r>
              <a:rPr lang="ru" sz="1300">
                <a:latin typeface="Times New Roman"/>
              </a:rPr>
              <a:t>18.08.2017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93936" y="6912864"/>
            <a:ext cx="192024" cy="1554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ru" sz="1300">
                <a:latin typeface="Times New Roman"/>
              </a:rPr>
              <a:t>15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056" y="2301240"/>
            <a:ext cx="6833616" cy="47762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98904" y="548640"/>
            <a:ext cx="7671816" cy="853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2997200" indent="1625600">
              <a:lnSpc>
                <a:spcPts val="3552"/>
              </a:lnSpc>
              <a:spcAft>
                <a:spcPts val="5250"/>
              </a:spcAft>
            </a:pPr>
            <a:r>
              <a:rPr lang="ru" sz="3100">
                <a:solidFill>
                  <a:srgbClr val="800000"/>
                </a:solidFill>
                <a:latin typeface="Arial Unicode MS"/>
              </a:rPr>
              <a:t>Интернет-Радио </a:t>
            </a:r>
            <a:r>
              <a:rPr lang="ru" sz="3100">
                <a:latin typeface="Arial Unicode MS"/>
              </a:rPr>
              <a:t>ставропольских радиолю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952" y="3675888"/>
            <a:ext cx="6099048" cy="28102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4840" y="719328"/>
            <a:ext cx="8619744" cy="5151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876300" indent="0">
              <a:spcAft>
                <a:spcPts val="3780"/>
              </a:spcAft>
            </a:pPr>
            <a:r>
              <a:rPr lang="en-US" sz="3900">
                <a:solidFill>
                  <a:srgbClr val="800000"/>
                </a:solidFill>
                <a:latin typeface="Arial Unicode MS"/>
              </a:rPr>
              <a:t>SVXLINK </a:t>
            </a:r>
            <a:r>
              <a:rPr lang="ru" sz="3900">
                <a:latin typeface="Arial Unicode MS"/>
              </a:rPr>
              <a:t>на </a:t>
            </a:r>
            <a:r>
              <a:rPr lang="ru" sz="3900" spc="-100">
                <a:latin typeface="Arial Unicode MS"/>
              </a:rPr>
              <a:t>базе</a:t>
            </a:r>
            <a:r>
              <a:rPr lang="ru" sz="3900">
                <a:latin typeface="Arial Unicode MS"/>
              </a:rPr>
              <a:t> </a:t>
            </a:r>
            <a:r>
              <a:rPr lang="en-US" sz="3900">
                <a:latin typeface="Arial Unicode MS"/>
              </a:rPr>
              <a:t>Raspberry Pi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4840" y="1804416"/>
            <a:ext cx="8619744" cy="14447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4320"/>
              </a:lnSpc>
              <a:spcBef>
                <a:spcPts val="3780"/>
              </a:spcBef>
            </a:pPr>
            <a:r>
              <a:rPr lang="ru" sz="2600">
                <a:latin typeface="Arial Unicode MS"/>
              </a:rPr>
              <a:t>• Открытая платформа для радиолюбителей</a:t>
            </a:r>
          </a:p>
          <a:p>
            <a:pPr indent="0">
              <a:lnSpc>
                <a:spcPts val="4320"/>
              </a:lnSpc>
            </a:pPr>
            <a:r>
              <a:rPr lang="ru" sz="2600">
                <a:latin typeface="Arial Unicode MS"/>
              </a:rPr>
              <a:t>• Автор </a:t>
            </a:r>
            <a:r>
              <a:rPr lang="en-US" sz="2600">
                <a:latin typeface="Arial Unicode MS"/>
              </a:rPr>
              <a:t>Tobias Blomberg sm0svx</a:t>
            </a:r>
          </a:p>
          <a:p>
            <a:pPr indent="0">
              <a:lnSpc>
                <a:spcPts val="4320"/>
              </a:lnSpc>
              <a:spcAft>
                <a:spcPts val="2730"/>
              </a:spcAft>
            </a:pPr>
            <a:r>
              <a:rPr lang="ru" sz="2600">
                <a:latin typeface="Arial Unicode MS"/>
              </a:rPr>
              <a:t>• </a:t>
            </a:r>
            <a:r>
              <a:rPr lang="en-US" sz="2600">
                <a:latin typeface="Arial Unicode MS"/>
                <a:hlinkClick r:id="rId3"/>
              </a:rPr>
              <a:t>https://github.com/sm0svx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76232" y="6912864"/>
            <a:ext cx="106680" cy="152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en-US" sz="1300">
                <a:latin typeface="Times New Roman"/>
              </a:rPr>
              <a:t>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2810256"/>
            <a:ext cx="9156192" cy="2414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6072" y="704088"/>
            <a:ext cx="9162288" cy="4480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44700" indent="0">
              <a:spcAft>
                <a:spcPts val="9030"/>
              </a:spcAft>
            </a:pPr>
            <a:r>
              <a:rPr lang="ru" sz="4400">
                <a:latin typeface="Arial Unicode MS"/>
              </a:rPr>
              <a:t>Блок-схема </a:t>
            </a:r>
            <a:r>
              <a:rPr lang="en-US" sz="4400">
                <a:latin typeface="Arial Unicode MS"/>
              </a:rPr>
              <a:t>Svxlink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67200" y="6909816"/>
            <a:ext cx="1548384" cy="1859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en-US" sz="1300">
                <a:latin typeface="Times New Roman"/>
              </a:rPr>
              <a:t>UA6HJQ 18.08.2017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76232" y="6909816"/>
            <a:ext cx="109728" cy="1584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ru" sz="1300">
                <a:latin typeface="Times New Roman"/>
              </a:rPr>
              <a:t>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32" y="1993392"/>
            <a:ext cx="9272016" cy="42367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5384" y="725424"/>
            <a:ext cx="9278112" cy="5364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800100" indent="0">
              <a:spcAft>
                <a:spcPts val="4620"/>
              </a:spcAft>
            </a:pPr>
            <a:r>
              <a:rPr lang="ru" sz="4400">
                <a:latin typeface="Arial Unicode MS"/>
              </a:rPr>
              <a:t>Подключение к радиостанции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67200" y="6909816"/>
            <a:ext cx="1548384" cy="1859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en-US" sz="1300">
                <a:latin typeface="Times New Roman"/>
              </a:rPr>
              <a:t>UA6HJQ </a:t>
            </a:r>
            <a:r>
              <a:rPr lang="ru" sz="1300">
                <a:latin typeface="Times New Roman"/>
              </a:rPr>
              <a:t>18.08.2017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70136" y="6912864"/>
            <a:ext cx="118872" cy="152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ru" sz="1300">
                <a:latin typeface="Times New Roman"/>
              </a:rPr>
              <a:t>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784" y="719328"/>
            <a:ext cx="7857744" cy="4328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536700" indent="0">
              <a:spcAft>
                <a:spcPts val="3570"/>
              </a:spcAft>
            </a:pPr>
            <a:r>
              <a:rPr lang="ru" sz="4400">
                <a:latin typeface="Arial Unicode MS"/>
              </a:rPr>
              <a:t>Возможности </a:t>
            </a:r>
            <a:r>
              <a:rPr lang="en-US" sz="4400">
                <a:latin typeface="Arial Unicode MS"/>
              </a:rPr>
              <a:t>SVXLINK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7784" y="1786128"/>
            <a:ext cx="7857744" cy="43403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39700" indent="0">
              <a:lnSpc>
                <a:spcPts val="2160"/>
              </a:lnSpc>
              <a:spcBef>
                <a:spcPts val="3570"/>
              </a:spcBef>
            </a:pPr>
            <a:r>
              <a:rPr lang="ru" sz="1300">
                <a:solidFill>
                  <a:srgbClr val="0000A8"/>
                </a:solidFill>
                <a:latin typeface="Arial Unicode MS"/>
              </a:rPr>
              <a:t>Автономные сервисы:</a:t>
            </a:r>
          </a:p>
          <a:p>
            <a:pPr indent="0">
              <a:lnSpc>
                <a:spcPts val="2160"/>
              </a:lnSpc>
            </a:pPr>
            <a:r>
              <a:rPr lang="ru" sz="1300">
                <a:latin typeface="Arial Unicode MS"/>
              </a:rPr>
              <a:t>• </a:t>
            </a:r>
            <a:r>
              <a:rPr lang="en-US" sz="1300">
                <a:solidFill>
                  <a:srgbClr val="0000A8"/>
                </a:solidFill>
                <a:latin typeface="Arial Unicode MS"/>
              </a:rPr>
              <a:t>Help </a:t>
            </a:r>
            <a:r>
              <a:rPr lang="ru" sz="1300" cap="small">
                <a:solidFill>
                  <a:srgbClr val="0000A8"/>
                </a:solidFill>
                <a:latin typeface="Arial Unicode MS"/>
              </a:rPr>
              <a:t>— интерактивная голосовая помощь</a:t>
            </a:r>
          </a:p>
          <a:p>
            <a:pPr indent="0">
              <a:lnSpc>
                <a:spcPts val="2160"/>
              </a:lnSpc>
            </a:pPr>
            <a:r>
              <a:rPr lang="ru" sz="1300">
                <a:latin typeface="Arial Unicode MS"/>
              </a:rPr>
              <a:t>• </a:t>
            </a:r>
            <a:r>
              <a:rPr lang="en-US" sz="1300">
                <a:solidFill>
                  <a:srgbClr val="0000A8"/>
                </a:solidFill>
                <a:latin typeface="Arial Unicode MS"/>
              </a:rPr>
              <a:t>Parrot </a:t>
            </a:r>
            <a:r>
              <a:rPr lang="ru" sz="1300" cap="small">
                <a:solidFill>
                  <a:srgbClr val="0000A8"/>
                </a:solidFill>
                <a:latin typeface="Arial Unicode MS"/>
              </a:rPr>
              <a:t>— репитер с отложенной передачей (попугай)</a:t>
            </a:r>
          </a:p>
          <a:p>
            <a:pPr indent="0">
              <a:lnSpc>
                <a:spcPts val="2160"/>
              </a:lnSpc>
            </a:pPr>
            <a:r>
              <a:rPr lang="ru" sz="1300">
                <a:latin typeface="Arial Unicode MS"/>
              </a:rPr>
              <a:t>• </a:t>
            </a:r>
            <a:r>
              <a:rPr lang="en-US" sz="1300">
                <a:solidFill>
                  <a:srgbClr val="0000A8"/>
                </a:solidFill>
                <a:latin typeface="Arial Unicode MS"/>
              </a:rPr>
              <a:t>SelCall </a:t>
            </a:r>
            <a:r>
              <a:rPr lang="ru" sz="1300" cap="small">
                <a:solidFill>
                  <a:srgbClr val="0000A8"/>
                </a:solidFill>
                <a:latin typeface="Arial Unicode MS"/>
              </a:rPr>
              <a:t>— селективный вызов с помощью </a:t>
            </a:r>
            <a:r>
              <a:rPr lang="en-US" sz="1300">
                <a:solidFill>
                  <a:srgbClr val="0000A8"/>
                </a:solidFill>
                <a:latin typeface="Arial Unicode MS"/>
              </a:rPr>
              <a:t>DTMF </a:t>
            </a:r>
            <a:r>
              <a:rPr lang="ru" sz="1300">
                <a:solidFill>
                  <a:srgbClr val="0000A8"/>
                </a:solidFill>
                <a:latin typeface="Arial Unicode MS"/>
              </a:rPr>
              <a:t>сигналов</a:t>
            </a:r>
          </a:p>
          <a:p>
            <a:pPr indent="0">
              <a:lnSpc>
                <a:spcPts val="2160"/>
              </a:lnSpc>
            </a:pPr>
            <a:r>
              <a:rPr lang="ru" sz="1300">
                <a:latin typeface="Arial Unicode MS"/>
              </a:rPr>
              <a:t>• </a:t>
            </a:r>
            <a:r>
              <a:rPr lang="en-US" sz="1300">
                <a:solidFill>
                  <a:srgbClr val="0000A8"/>
                </a:solidFill>
                <a:latin typeface="Arial Unicode MS"/>
              </a:rPr>
              <a:t>DtmfRepeater </a:t>
            </a:r>
            <a:r>
              <a:rPr lang="ru" sz="1300" cap="small">
                <a:solidFill>
                  <a:srgbClr val="0000A8"/>
                </a:solidFill>
                <a:latin typeface="Arial Unicode MS"/>
              </a:rPr>
              <a:t>— простой ретранслятор </a:t>
            </a:r>
            <a:r>
              <a:rPr lang="en-US" sz="1300">
                <a:solidFill>
                  <a:srgbClr val="0000A8"/>
                </a:solidFill>
                <a:latin typeface="Arial Unicode MS"/>
              </a:rPr>
              <a:t>DTMF </a:t>
            </a:r>
            <a:r>
              <a:rPr lang="ru" sz="1300">
                <a:solidFill>
                  <a:srgbClr val="0000A8"/>
                </a:solidFill>
                <a:latin typeface="Arial Unicode MS"/>
              </a:rPr>
              <a:t>сигналов</a:t>
            </a:r>
          </a:p>
          <a:p>
            <a:pPr indent="0">
              <a:lnSpc>
                <a:spcPts val="2160"/>
              </a:lnSpc>
            </a:pPr>
            <a:r>
              <a:rPr lang="ru" sz="1300">
                <a:latin typeface="Arial Unicode MS"/>
              </a:rPr>
              <a:t>• </a:t>
            </a:r>
            <a:r>
              <a:rPr lang="en-US" sz="1300">
                <a:solidFill>
                  <a:srgbClr val="0000A8"/>
                </a:solidFill>
                <a:latin typeface="Arial Unicode MS"/>
              </a:rPr>
              <a:t>TclVoiceMail </a:t>
            </a:r>
            <a:r>
              <a:rPr lang="ru" sz="1300" cap="small">
                <a:solidFill>
                  <a:srgbClr val="0000A8"/>
                </a:solidFill>
                <a:latin typeface="Arial Unicode MS"/>
              </a:rPr>
              <a:t>— голосовая почта (для локальных пользователей)</a:t>
            </a:r>
          </a:p>
          <a:p>
            <a:pPr indent="0">
              <a:lnSpc>
                <a:spcPts val="2160"/>
              </a:lnSpc>
              <a:spcAft>
                <a:spcPts val="1260"/>
              </a:spcAft>
            </a:pPr>
            <a:r>
              <a:rPr lang="ru" sz="1300">
                <a:latin typeface="Arial Unicode MS"/>
              </a:rPr>
              <a:t>• </a:t>
            </a:r>
            <a:r>
              <a:rPr lang="en-US" sz="1300">
                <a:solidFill>
                  <a:srgbClr val="0000A8"/>
                </a:solidFill>
                <a:latin typeface="Arial Unicode MS"/>
              </a:rPr>
              <a:t>anons </a:t>
            </a:r>
            <a:r>
              <a:rPr lang="ru" sz="1300" cap="small">
                <a:solidFill>
                  <a:srgbClr val="0000A8"/>
                </a:solidFill>
                <a:latin typeface="Arial Unicode MS"/>
              </a:rPr>
              <a:t>— обьявления в эфире, анонсы собраний, </a:t>
            </a:r>
            <a:r>
              <a:rPr lang="en-US" sz="1300">
                <a:solidFill>
                  <a:srgbClr val="0000A8"/>
                </a:solidFill>
                <a:latin typeface="Arial Unicode MS"/>
              </a:rPr>
              <a:t>hamfest, </a:t>
            </a:r>
            <a:r>
              <a:rPr lang="ru" sz="1300">
                <a:solidFill>
                  <a:srgbClr val="0000A8"/>
                </a:solidFill>
                <a:latin typeface="Arial Unicode MS"/>
              </a:rPr>
              <a:t>соревнований, </a:t>
            </a:r>
            <a:r>
              <a:rPr lang="en-US" sz="1300">
                <a:solidFill>
                  <a:srgbClr val="0000A8"/>
                </a:solidFill>
                <a:latin typeface="Arial Unicode MS"/>
              </a:rPr>
              <a:t>DX </a:t>
            </a:r>
            <a:r>
              <a:rPr lang="ru" sz="1300">
                <a:solidFill>
                  <a:srgbClr val="0000A8"/>
                </a:solidFill>
                <a:latin typeface="Arial Unicode MS"/>
              </a:rPr>
              <a:t>и тд.</a:t>
            </a:r>
          </a:p>
          <a:p>
            <a:pPr marL="139700" indent="0">
              <a:lnSpc>
                <a:spcPts val="2160"/>
              </a:lnSpc>
            </a:pPr>
            <a:r>
              <a:rPr lang="ru" sz="1300" cap="small">
                <a:solidFill>
                  <a:srgbClr val="A80000"/>
                </a:solidFill>
                <a:latin typeface="Arial Unicode MS"/>
              </a:rPr>
              <a:t>Cервисы требующие подключение к интернет:</a:t>
            </a:r>
          </a:p>
          <a:p>
            <a:pPr indent="0">
              <a:lnSpc>
                <a:spcPts val="2160"/>
              </a:lnSpc>
            </a:pPr>
            <a:r>
              <a:rPr lang="ru" sz="1300">
                <a:latin typeface="Arial Unicode MS"/>
              </a:rPr>
              <a:t>• </a:t>
            </a:r>
            <a:r>
              <a:rPr lang="en-US" sz="1300">
                <a:solidFill>
                  <a:srgbClr val="A80000"/>
                </a:solidFill>
                <a:latin typeface="Arial Unicode MS"/>
              </a:rPr>
              <a:t>EchoLink </a:t>
            </a:r>
            <a:r>
              <a:rPr lang="ru" sz="1300" cap="small">
                <a:solidFill>
                  <a:srgbClr val="A80000"/>
                </a:solidFill>
                <a:latin typeface="Arial Unicode MS"/>
              </a:rPr>
              <a:t>— линк/терминал в сети </a:t>
            </a:r>
            <a:r>
              <a:rPr lang="en-US" sz="1300">
                <a:solidFill>
                  <a:srgbClr val="A80000"/>
                </a:solidFill>
                <a:latin typeface="Arial Unicode MS"/>
              </a:rPr>
              <a:t>EchoLink</a:t>
            </a:r>
          </a:p>
          <a:p>
            <a:pPr indent="0">
              <a:lnSpc>
                <a:spcPts val="2160"/>
              </a:lnSpc>
            </a:pPr>
            <a:r>
              <a:rPr lang="ru" sz="1300">
                <a:latin typeface="Arial Unicode MS"/>
              </a:rPr>
              <a:t>• </a:t>
            </a:r>
            <a:r>
              <a:rPr lang="en-US" sz="1300">
                <a:solidFill>
                  <a:srgbClr val="A80000"/>
                </a:solidFill>
                <a:latin typeface="Arial Unicode MS"/>
              </a:rPr>
              <a:t>FRN </a:t>
            </a:r>
            <a:r>
              <a:rPr lang="ru" sz="1300" cap="small">
                <a:solidFill>
                  <a:srgbClr val="A80000"/>
                </a:solidFill>
                <a:latin typeface="Arial Unicode MS"/>
              </a:rPr>
              <a:t>— линк/терминал в сети </a:t>
            </a:r>
            <a:r>
              <a:rPr lang="en-US" sz="1300">
                <a:solidFill>
                  <a:srgbClr val="A80000"/>
                </a:solidFill>
                <a:latin typeface="Arial Unicode MS"/>
              </a:rPr>
              <a:t>Free Radio Network</a:t>
            </a:r>
          </a:p>
          <a:p>
            <a:pPr indent="0">
              <a:lnSpc>
                <a:spcPts val="2160"/>
              </a:lnSpc>
            </a:pPr>
            <a:r>
              <a:rPr lang="ru" sz="1300">
                <a:latin typeface="Arial Unicode MS"/>
              </a:rPr>
              <a:t>• </a:t>
            </a:r>
            <a:r>
              <a:rPr lang="en-US" sz="1300">
                <a:solidFill>
                  <a:srgbClr val="A80000"/>
                </a:solidFill>
                <a:latin typeface="Arial Unicode MS"/>
              </a:rPr>
              <a:t>PropagationMonitor </a:t>
            </a:r>
            <a:r>
              <a:rPr lang="ru" sz="1300" cap="small">
                <a:solidFill>
                  <a:srgbClr val="A80000"/>
                </a:solidFill>
                <a:latin typeface="Arial Unicode MS"/>
              </a:rPr>
              <a:t>— информация о прохождении из </a:t>
            </a:r>
            <a:r>
              <a:rPr lang="en-US" sz="1300">
                <a:solidFill>
                  <a:srgbClr val="A80000"/>
                </a:solidFill>
                <a:latin typeface="Arial Unicode MS"/>
              </a:rPr>
              <a:t>dxmaps.com</a:t>
            </a:r>
          </a:p>
          <a:p>
            <a:pPr indent="0">
              <a:lnSpc>
                <a:spcPts val="2160"/>
              </a:lnSpc>
            </a:pPr>
            <a:r>
              <a:rPr lang="ru" sz="1300">
                <a:latin typeface="Arial Unicode MS"/>
              </a:rPr>
              <a:t>• </a:t>
            </a:r>
            <a:r>
              <a:rPr lang="en-US" sz="1300">
                <a:solidFill>
                  <a:srgbClr val="A80000"/>
                </a:solidFill>
                <a:latin typeface="Arial Unicode MS"/>
              </a:rPr>
              <a:t>MetarInformation </a:t>
            </a:r>
            <a:r>
              <a:rPr lang="ru" sz="1300" cap="small">
                <a:solidFill>
                  <a:srgbClr val="A80000"/>
                </a:solidFill>
                <a:latin typeface="Arial Unicode MS"/>
              </a:rPr>
              <a:t>— метеосводки аэропортов</a:t>
            </a:r>
          </a:p>
          <a:p>
            <a:pPr indent="0">
              <a:lnSpc>
                <a:spcPts val="2160"/>
              </a:lnSpc>
            </a:pPr>
            <a:r>
              <a:rPr lang="ru" sz="1300">
                <a:latin typeface="Arial Unicode MS"/>
              </a:rPr>
              <a:t>• </a:t>
            </a:r>
            <a:r>
              <a:rPr lang="en-US" sz="1300">
                <a:solidFill>
                  <a:srgbClr val="A80000"/>
                </a:solidFill>
                <a:latin typeface="Arial Unicode MS"/>
              </a:rPr>
              <a:t>remotetrx </a:t>
            </a:r>
            <a:r>
              <a:rPr lang="ru" sz="1300" cap="small">
                <a:solidFill>
                  <a:srgbClr val="A80000"/>
                </a:solidFill>
                <a:latin typeface="Arial Unicode MS"/>
              </a:rPr>
              <a:t>— удалённый приёмник/передатчик</a:t>
            </a:r>
          </a:p>
          <a:p>
            <a:pPr indent="0">
              <a:lnSpc>
                <a:spcPts val="2160"/>
              </a:lnSpc>
            </a:pPr>
            <a:r>
              <a:rPr lang="ru" sz="1300">
                <a:latin typeface="Arial Unicode MS"/>
              </a:rPr>
              <a:t>• </a:t>
            </a:r>
            <a:r>
              <a:rPr lang="en-US" sz="1300">
                <a:solidFill>
                  <a:srgbClr val="A80000"/>
                </a:solidFill>
                <a:latin typeface="Arial Unicode MS"/>
              </a:rPr>
              <a:t>rtl_sdr </a:t>
            </a:r>
            <a:r>
              <a:rPr lang="ru" sz="1300" cap="small">
                <a:solidFill>
                  <a:srgbClr val="A80000"/>
                </a:solidFill>
                <a:latin typeface="Arial Unicode MS"/>
              </a:rPr>
              <a:t>— дополнительные </a:t>
            </a:r>
            <a:r>
              <a:rPr lang="en-US" sz="1300">
                <a:solidFill>
                  <a:srgbClr val="A80000"/>
                </a:solidFill>
                <a:latin typeface="Arial Unicode MS"/>
              </a:rPr>
              <a:t>usb</a:t>
            </a:r>
            <a:r>
              <a:rPr lang="ru" sz="1300">
                <a:solidFill>
                  <a:srgbClr val="A80000"/>
                </a:solidFill>
                <a:latin typeface="Arial Unicode MS"/>
              </a:rPr>
              <a:t>-приёмники</a:t>
            </a:r>
          </a:p>
          <a:p>
            <a:pPr indent="0">
              <a:lnSpc>
                <a:spcPts val="2160"/>
              </a:lnSpc>
            </a:pPr>
            <a:r>
              <a:rPr lang="ru" sz="1300">
                <a:latin typeface="Arial Unicode MS"/>
              </a:rPr>
              <a:t>• </a:t>
            </a:r>
            <a:r>
              <a:rPr lang="en-US" sz="1300">
                <a:solidFill>
                  <a:srgbClr val="A80000"/>
                </a:solidFill>
                <a:latin typeface="Arial Unicode MS"/>
              </a:rPr>
              <a:t>aprs </a:t>
            </a:r>
            <a:r>
              <a:rPr lang="ru" sz="1300" cap="small">
                <a:solidFill>
                  <a:srgbClr val="A80000"/>
                </a:solidFill>
                <a:latin typeface="Arial Unicode MS"/>
              </a:rPr>
              <a:t>— </a:t>
            </a:r>
            <a:r>
              <a:rPr lang="en-US" sz="1300">
                <a:solidFill>
                  <a:srgbClr val="A80000"/>
                </a:solidFill>
                <a:latin typeface="Arial Unicode MS"/>
              </a:rPr>
              <a:t>aprs </a:t>
            </a:r>
            <a:r>
              <a:rPr lang="ru" sz="1300">
                <a:solidFill>
                  <a:srgbClr val="A80000"/>
                </a:solidFill>
                <a:latin typeface="Arial Unicode MS"/>
              </a:rPr>
              <a:t>маяк (показывает кол-во соединений)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67200" y="6909816"/>
            <a:ext cx="1548384" cy="1859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en-US" sz="1300">
                <a:latin typeface="Times New Roman"/>
              </a:rPr>
              <a:t>UA6HJQ </a:t>
            </a:r>
            <a:r>
              <a:rPr lang="ru" sz="1300">
                <a:latin typeface="Times New Roman"/>
              </a:rPr>
              <a:t>18.08.2017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76232" y="6912864"/>
            <a:ext cx="109728" cy="1554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ru" sz="1300">
                <a:latin typeface="Times New Roman"/>
              </a:rPr>
              <a:t>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24" y="2188464"/>
            <a:ext cx="5736336" cy="41087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4792" y="725424"/>
            <a:ext cx="7290816" cy="5364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4200"/>
              </a:spcAft>
            </a:pPr>
            <a:r>
              <a:rPr lang="ru" sz="4400">
                <a:latin typeface="Arial Unicode MS"/>
              </a:rPr>
              <a:t>Модули и </a:t>
            </a:r>
            <a:r>
              <a:rPr lang="en-US" sz="4400">
                <a:latin typeface="Arial Unicode MS"/>
              </a:rPr>
              <a:t>DTMF </a:t>
            </a:r>
            <a:r>
              <a:rPr lang="ru" sz="4400">
                <a:latin typeface="Arial Unicode MS"/>
              </a:rPr>
              <a:t>команды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4792" y="1908048"/>
            <a:ext cx="7290816" cy="2499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70300" indent="0">
              <a:spcBef>
                <a:spcPts val="4200"/>
              </a:spcBef>
            </a:pPr>
            <a:r>
              <a:rPr lang="ru" sz="1800">
                <a:solidFill>
                  <a:srgbClr val="3312FC"/>
                </a:solidFill>
                <a:latin typeface="Arial Unicode MS"/>
              </a:rPr>
              <a:t>Информация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2104" y="3243072"/>
            <a:ext cx="1920240" cy="5547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marR="165100" indent="0">
              <a:lnSpc>
                <a:spcPts val="2568"/>
              </a:lnSpc>
              <a:spcAft>
                <a:spcPts val="2730"/>
              </a:spcAft>
            </a:pPr>
            <a:r>
              <a:rPr lang="en-US" sz="1800">
                <a:solidFill>
                  <a:srgbClr val="2725FB"/>
                </a:solidFill>
                <a:latin typeface="Arial Unicode MS"/>
              </a:rPr>
              <a:t>RUSSIA </a:t>
            </a:r>
            <a:r>
              <a:rPr lang="ru" sz="1800" cap="small" spc="100">
                <a:solidFill>
                  <a:srgbClr val="008406"/>
                </a:solidFill>
                <a:latin typeface="Arial Unicode MS"/>
              </a:rPr>
              <a:t>196189#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7296" y="5071872"/>
            <a:ext cx="1987296" cy="2377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800">
                <a:solidFill>
                  <a:srgbClr val="008406"/>
                </a:solidFill>
                <a:latin typeface="Arial Unicode MS"/>
              </a:rPr>
              <a:t>4# </a:t>
            </a:r>
            <a:r>
              <a:rPr lang="en-US" sz="1800">
                <a:solidFill>
                  <a:srgbClr val="111AFC"/>
                </a:solidFill>
                <a:latin typeface="Arial Unicode MS"/>
              </a:rPr>
              <a:t>DTMF </a:t>
            </a:r>
            <a:r>
              <a:rPr lang="ru" sz="1800">
                <a:solidFill>
                  <a:srgbClr val="3312FC"/>
                </a:solidFill>
                <a:latin typeface="Arial Unicode MS"/>
              </a:rPr>
              <a:t>репитер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2104" y="6120384"/>
            <a:ext cx="1920240" cy="762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79400" marR="165100" indent="0">
              <a:lnSpc>
                <a:spcPts val="2016"/>
              </a:lnSpc>
              <a:spcBef>
                <a:spcPts val="9030"/>
              </a:spcBef>
            </a:pPr>
            <a:r>
              <a:rPr lang="ru" sz="1800" cap="small">
                <a:solidFill>
                  <a:srgbClr val="008406"/>
                </a:solidFill>
                <a:latin typeface="Arial Unicode MS"/>
              </a:rPr>
              <a:t>1# </a:t>
            </a:r>
            <a:r>
              <a:rPr lang="ru" sz="1800">
                <a:solidFill>
                  <a:srgbClr val="3312FC"/>
                </a:solidFill>
                <a:latin typeface="Arial Unicode MS"/>
              </a:rPr>
              <a:t>Ставрополь</a:t>
            </a:r>
            <a:r>
              <a:rPr lang="ru" sz="1800">
                <a:solidFill>
                  <a:srgbClr val="310DFC"/>
                </a:solidFill>
                <a:latin typeface="Arial Unicode MS"/>
              </a:rPr>
              <a:t> </a:t>
            </a:r>
            <a:r>
              <a:rPr lang="ru" sz="1800">
                <a:solidFill>
                  <a:srgbClr val="008406"/>
                </a:solidFill>
                <a:latin typeface="Arial Unicode MS"/>
              </a:rPr>
              <a:t>2# </a:t>
            </a:r>
            <a:r>
              <a:rPr lang="ru" sz="1800" cap="small">
                <a:solidFill>
                  <a:srgbClr val="3312FC"/>
                </a:solidFill>
                <a:latin typeface="Arial Unicode MS"/>
              </a:rPr>
              <a:t>Мин-Воды</a:t>
            </a:r>
            <a:r>
              <a:rPr lang="ru" sz="1800">
                <a:solidFill>
                  <a:srgbClr val="310DFC"/>
                </a:solidFill>
                <a:latin typeface="Arial Unicode MS"/>
              </a:rPr>
              <a:t> </a:t>
            </a:r>
            <a:r>
              <a:rPr lang="ru" sz="1800">
                <a:solidFill>
                  <a:srgbClr val="3312FC"/>
                </a:solidFill>
                <a:latin typeface="Arial Unicode MS"/>
              </a:rPr>
              <a:t>Нальчик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73680" y="2267712"/>
            <a:ext cx="2432304" cy="15179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79400" marR="63500" indent="876300">
              <a:lnSpc>
                <a:spcPts val="3792"/>
              </a:lnSpc>
              <a:spcAft>
                <a:spcPts val="1470"/>
              </a:spcAft>
            </a:pPr>
            <a:r>
              <a:rPr lang="ru" sz="1800">
                <a:solidFill>
                  <a:srgbClr val="008406"/>
                </a:solidFill>
                <a:latin typeface="Arial Unicode MS"/>
              </a:rPr>
              <a:t>0# </a:t>
            </a:r>
            <a:r>
              <a:rPr lang="ru" sz="1800">
                <a:solidFill>
                  <a:srgbClr val="3312FC"/>
                </a:solidFill>
                <a:latin typeface="Arial Unicode MS"/>
              </a:rPr>
              <a:t>Помощь</a:t>
            </a:r>
            <a:r>
              <a:rPr lang="ru" sz="1800">
                <a:solidFill>
                  <a:srgbClr val="3C14FD"/>
                </a:solidFill>
                <a:latin typeface="Arial Unicode MS"/>
              </a:rPr>
              <a:t> </a:t>
            </a:r>
            <a:r>
              <a:rPr lang="ru" sz="1800">
                <a:solidFill>
                  <a:srgbClr val="008406"/>
                </a:solidFill>
                <a:latin typeface="Arial Unicode MS"/>
              </a:rPr>
              <a:t>1 # </a:t>
            </a:r>
            <a:r>
              <a:rPr lang="ru" sz="1800">
                <a:solidFill>
                  <a:srgbClr val="3312FC"/>
                </a:solidFill>
                <a:latin typeface="Arial Unicode MS"/>
              </a:rPr>
              <a:t>Попугай</a:t>
            </a:r>
          </a:p>
          <a:p>
            <a:pPr indent="0"/>
            <a:r>
              <a:rPr lang="ru" sz="1800">
                <a:solidFill>
                  <a:srgbClr val="008406"/>
                </a:solidFill>
                <a:latin typeface="Arial Unicode MS"/>
              </a:rPr>
              <a:t>2# </a:t>
            </a:r>
            <a:r>
              <a:rPr lang="en-US" sz="1800">
                <a:solidFill>
                  <a:srgbClr val="3312FC"/>
                </a:solidFill>
                <a:latin typeface="Arial Unicode MS"/>
              </a:rPr>
              <a:t>Echolink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87168" y="4248912"/>
            <a:ext cx="1091184" cy="2621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indent="0"/>
            <a:r>
              <a:rPr lang="ru" sz="1800">
                <a:solidFill>
                  <a:srgbClr val="008406"/>
                </a:solidFill>
                <a:latin typeface="Arial Unicode MS"/>
              </a:rPr>
              <a:t>3# </a:t>
            </a:r>
            <a:r>
              <a:rPr lang="ru" sz="1800">
                <a:solidFill>
                  <a:srgbClr val="3312FC"/>
                </a:solidFill>
                <a:latin typeface="Arial Unicode MS"/>
              </a:rPr>
              <a:t>Почта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32048" y="5736336"/>
            <a:ext cx="1103376" cy="2621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800">
                <a:solidFill>
                  <a:srgbClr val="008406"/>
                </a:solidFill>
                <a:latin typeface="Arial Unicode MS"/>
              </a:rPr>
              <a:t>5# </a:t>
            </a:r>
            <a:r>
              <a:rPr lang="ru" sz="1800" cap="small">
                <a:solidFill>
                  <a:srgbClr val="111AFC"/>
                </a:solidFill>
                <a:latin typeface="Arial Unicode MS"/>
              </a:rPr>
              <a:t>Метео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56176" y="6333744"/>
            <a:ext cx="1170432" cy="2621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3500" indent="0"/>
            <a:r>
              <a:rPr lang="ru" sz="1800">
                <a:solidFill>
                  <a:srgbClr val="008406"/>
                </a:solidFill>
                <a:latin typeface="Arial Unicode MS"/>
              </a:rPr>
              <a:t>6# </a:t>
            </a:r>
            <a:r>
              <a:rPr lang="en-US" sz="1800">
                <a:solidFill>
                  <a:srgbClr val="3312FC"/>
                </a:solidFill>
                <a:latin typeface="Arial Unicode MS"/>
              </a:rPr>
              <a:t>SelCall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36720" y="6894576"/>
            <a:ext cx="1609344" cy="1950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en-US" sz="1300">
                <a:latin typeface="Times New Roman"/>
              </a:rPr>
              <a:t>UA6HJQ </a:t>
            </a:r>
            <a:r>
              <a:rPr lang="ru" sz="1300">
                <a:latin typeface="Times New Roman"/>
              </a:rPr>
              <a:t>18.08.2017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00928" y="5986272"/>
            <a:ext cx="2776728" cy="7985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292100">
              <a:lnSpc>
                <a:spcPts val="4272"/>
              </a:lnSpc>
            </a:pPr>
            <a:r>
              <a:rPr lang="ru" sz="1800">
                <a:solidFill>
                  <a:srgbClr val="008406"/>
                </a:solidFill>
                <a:latin typeface="Arial Unicode MS"/>
              </a:rPr>
              <a:t>7# </a:t>
            </a:r>
            <a:r>
              <a:rPr lang="en-US" sz="1800">
                <a:solidFill>
                  <a:srgbClr val="3312FC"/>
                </a:solidFill>
                <a:latin typeface="Arial Unicode MS"/>
              </a:rPr>
              <a:t>DMR KAVKAZ</a:t>
            </a:r>
            <a:r>
              <a:rPr lang="en-US" sz="1800">
                <a:solidFill>
                  <a:srgbClr val="2E15FB"/>
                </a:solidFill>
                <a:latin typeface="Arial Unicode MS"/>
              </a:rPr>
              <a:t> </a:t>
            </a:r>
            <a:r>
              <a:rPr lang="ru" sz="1800" cap="small">
                <a:solidFill>
                  <a:srgbClr val="008406"/>
                </a:solidFill>
                <a:latin typeface="Arial Unicode MS"/>
              </a:rPr>
              <a:t># </a:t>
            </a:r>
            <a:r>
              <a:rPr lang="ru" sz="1800" cap="small">
                <a:solidFill>
                  <a:srgbClr val="3312FC"/>
                </a:solidFill>
                <a:latin typeface="Arial Unicode MS"/>
              </a:rPr>
              <a:t>Выйти из любого модуля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442704" y="6900672"/>
            <a:ext cx="143256" cy="1645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ru" sz="1300">
                <a:latin typeface="Times New Roman"/>
              </a:rPr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32" y="2877312"/>
            <a:ext cx="8321040" cy="31211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2584" y="725424"/>
            <a:ext cx="8327136" cy="5303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422400" indent="0">
              <a:spcAft>
                <a:spcPts val="9450"/>
              </a:spcAft>
            </a:pPr>
            <a:r>
              <a:rPr lang="ru" sz="4400">
                <a:latin typeface="Arial Unicode MS"/>
              </a:rPr>
              <a:t>Логика </a:t>
            </a:r>
            <a:r>
              <a:rPr lang="en-US" sz="4400">
                <a:latin typeface="Arial Unicode MS"/>
              </a:rPr>
              <a:t>DTMF </a:t>
            </a:r>
            <a:r>
              <a:rPr lang="ru" sz="4400">
                <a:latin typeface="Arial Unicode MS"/>
              </a:rPr>
              <a:t>команд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67200" y="6909816"/>
            <a:ext cx="1548384" cy="1859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en-US" sz="1300">
                <a:latin typeface="Times New Roman"/>
              </a:rPr>
              <a:t>UA6HJQ </a:t>
            </a:r>
            <a:r>
              <a:rPr lang="ru" sz="1300">
                <a:latin typeface="Times New Roman"/>
              </a:rPr>
              <a:t>18.08.2017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79280" y="6912864"/>
            <a:ext cx="106680" cy="152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ru" sz="1300">
                <a:latin typeface="Times New Roman"/>
              </a:rPr>
              <a:t>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22120"/>
            <a:ext cx="8424672" cy="53553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9952" y="704088"/>
            <a:ext cx="8430768" cy="557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812800" indent="0">
              <a:spcAft>
                <a:spcPts val="3150"/>
              </a:spcAft>
            </a:pPr>
            <a:r>
              <a:rPr lang="ru" sz="4400">
                <a:latin typeface="Arial Unicode MS"/>
              </a:rPr>
              <a:t>Конфигурация </a:t>
            </a:r>
            <a:r>
              <a:rPr lang="en-US" sz="4400">
                <a:latin typeface="Arial Unicode MS"/>
              </a:rPr>
              <a:t>SVXLINK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1944624"/>
            <a:ext cx="6333744" cy="50352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0992" y="704088"/>
            <a:ext cx="6565392" cy="557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723900" indent="0">
              <a:spcAft>
                <a:spcPts val="4410"/>
              </a:spcAft>
            </a:pPr>
            <a:r>
              <a:rPr lang="ru" sz="4400">
                <a:latin typeface="Arial Unicode MS"/>
              </a:rPr>
              <a:t>Конфигурация сети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44040" y="3041904"/>
            <a:ext cx="533400" cy="2011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100" spc="50">
                <a:solidFill>
                  <a:srgbClr val="FE0743"/>
                </a:solidFill>
                <a:latin typeface="Times New Roman"/>
              </a:rPr>
              <a:t>145МГц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57728" y="6528816"/>
            <a:ext cx="969264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488"/>
              </a:lnSpc>
            </a:pPr>
            <a:r>
              <a:rPr lang="ru" sz="1100" spc="50">
                <a:solidFill>
                  <a:srgbClr val="FD0824"/>
                </a:solidFill>
                <a:latin typeface="Times New Roman"/>
              </a:rPr>
              <a:t>Пользователь сервера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60792" y="5029200"/>
            <a:ext cx="542544" cy="176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400">
                <a:solidFill>
                  <a:srgbClr val="FE0743"/>
                </a:solidFill>
                <a:latin typeface="Consolas"/>
              </a:rPr>
              <a:t>43ЭМГц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1240" y="6681216"/>
            <a:ext cx="1100328" cy="1706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" sz="1100" spc="50">
                <a:solidFill>
                  <a:srgbClr val="FE0743"/>
                </a:solidFill>
                <a:latin typeface="Times New Roman"/>
              </a:rPr>
              <a:t>Удалённый </a:t>
            </a:r>
            <a:r>
              <a:rPr lang="en-US" sz="1100" spc="50">
                <a:solidFill>
                  <a:srgbClr val="FE0743"/>
                </a:solidFill>
                <a:latin typeface="Times New Roman"/>
              </a:rPr>
              <a:t>TRX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42704" y="6900672"/>
            <a:ext cx="143256" cy="1645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/>
            <a:r>
              <a:rPr lang="ru" sz="1300">
                <a:latin typeface="Times New Roman"/>
              </a:rPr>
              <a:t>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Произвольный</PresentationFormat>
  <Paragraphs>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Lauhin</cp:lastModifiedBy>
  <cp:revision>1</cp:revision>
  <dcterms:modified xsi:type="dcterms:W3CDTF">2017-11-30T09:07:23Z</dcterms:modified>
</cp:coreProperties>
</file>